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3948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253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1795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4627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006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3996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9645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7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51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180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729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12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42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714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406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64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3DB33-D037-429F-813E-4336E5A4D034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D3BAAC-7C84-41D8-890B-18AD2B77DE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882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01675" y="1122363"/>
            <a:ext cx="9366325" cy="889317"/>
          </a:xfrm>
        </p:spPr>
        <p:txBody>
          <a:bodyPr>
            <a:no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+mj-ea"/>
              </a:rPr>
              <a:t>基隆市信義國中武漢肺炎宣導</a:t>
            </a:r>
            <a:endParaRPr lang="zh-TW" altLang="en-US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59398" y="2472484"/>
            <a:ext cx="9947238" cy="3874527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+mj-ea"/>
              </a:rPr>
              <a:t>前言</a:t>
            </a:r>
            <a:r>
              <a:rPr lang="zh-TW" altLang="en-US" dirty="0">
                <a:latin typeface="+mj-ea"/>
              </a:rPr>
              <a:t/>
            </a:r>
            <a:br>
              <a:rPr lang="zh-TW" altLang="en-US" dirty="0">
                <a:latin typeface="+mj-ea"/>
              </a:rPr>
            </a:b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冠狀病毒</a:t>
            </a:r>
            <a:r>
              <a:rPr lang="en-US" altLang="zh-TW" sz="2800" dirty="0">
                <a:solidFill>
                  <a:srgbClr val="FF0000"/>
                </a:solidFill>
                <a:latin typeface="+mn-ea"/>
              </a:rPr>
              <a:t>(</a:t>
            </a:r>
            <a:r>
              <a:rPr lang="en-US" altLang="zh-TW" sz="2800" dirty="0" err="1">
                <a:solidFill>
                  <a:srgbClr val="FF0000"/>
                </a:solidFill>
                <a:latin typeface="+mn-ea"/>
              </a:rPr>
              <a:t>CoV</a:t>
            </a:r>
            <a:r>
              <a:rPr lang="en-US" altLang="zh-TW" dirty="0">
                <a:latin typeface="+mj-ea"/>
              </a:rPr>
              <a:t>)</a:t>
            </a:r>
            <a:r>
              <a:rPr lang="zh-TW" altLang="en-US" sz="2800" dirty="0">
                <a:latin typeface="+mj-ea"/>
              </a:rPr>
              <a:t>為一群有外套膜之</a:t>
            </a:r>
            <a:r>
              <a:rPr lang="en-US" altLang="zh-TW" sz="2800" dirty="0">
                <a:latin typeface="+mj-ea"/>
              </a:rPr>
              <a:t>RNA</a:t>
            </a:r>
            <a:r>
              <a:rPr lang="zh-TW" altLang="en-US" sz="2800" dirty="0">
                <a:latin typeface="+mj-ea"/>
              </a:rPr>
              <a:t>病毒，外表為圓形，在電子顯微鏡下可看到類似皇冠的突起因此得名。可再細分為四個屬</a:t>
            </a:r>
            <a:r>
              <a:rPr lang="en-US" altLang="zh-TW" sz="2800" dirty="0">
                <a:latin typeface="+mj-ea"/>
              </a:rPr>
              <a:t>: alpha, beta, gamma, and delta</a:t>
            </a:r>
            <a:r>
              <a:rPr lang="zh-TW" altLang="en-US" sz="2800" dirty="0">
                <a:latin typeface="+mj-ea"/>
              </a:rPr>
              <a:t>。已知會感染人類的冠狀病毒包括</a:t>
            </a:r>
            <a:r>
              <a:rPr lang="en-US" altLang="zh-TW" sz="2800" dirty="0">
                <a:latin typeface="+mj-ea"/>
              </a:rPr>
              <a:t>alpha </a:t>
            </a:r>
            <a:r>
              <a:rPr lang="en-US" altLang="zh-TW" sz="2800" dirty="0" err="1">
                <a:latin typeface="+mj-ea"/>
              </a:rPr>
              <a:t>CoV</a:t>
            </a:r>
            <a:r>
              <a:rPr lang="zh-TW" altLang="en-US" sz="2800" dirty="0">
                <a:latin typeface="+mj-ea"/>
              </a:rPr>
              <a:t>的</a:t>
            </a:r>
            <a:r>
              <a:rPr lang="en-US" altLang="zh-TW" sz="2800" dirty="0">
                <a:latin typeface="+mj-ea"/>
              </a:rPr>
              <a:t>HCoV-229E , HCoV-NL63</a:t>
            </a:r>
            <a:r>
              <a:rPr lang="zh-TW" altLang="en-US" sz="2800" dirty="0">
                <a:latin typeface="+mj-ea"/>
              </a:rPr>
              <a:t>以及</a:t>
            </a:r>
            <a:r>
              <a:rPr lang="en-US" altLang="zh-TW" sz="2800" dirty="0">
                <a:latin typeface="+mj-ea"/>
              </a:rPr>
              <a:t>beta </a:t>
            </a:r>
            <a:r>
              <a:rPr lang="en-US" altLang="zh-TW" sz="2800" dirty="0" err="1">
                <a:latin typeface="+mj-ea"/>
              </a:rPr>
              <a:t>CoV</a:t>
            </a:r>
            <a:r>
              <a:rPr lang="zh-TW" altLang="en-US" sz="2800" dirty="0">
                <a:latin typeface="+mj-ea"/>
              </a:rPr>
              <a:t>的</a:t>
            </a:r>
            <a:r>
              <a:rPr lang="en-US" altLang="zh-TW" sz="2800" dirty="0">
                <a:latin typeface="+mj-ea"/>
              </a:rPr>
              <a:t>HCoV-HKU1, HCoV-OC43, MERS-</a:t>
            </a:r>
            <a:r>
              <a:rPr lang="en-US" altLang="zh-TW" sz="2800" dirty="0" err="1">
                <a:latin typeface="+mj-ea"/>
              </a:rPr>
              <a:t>CoV</a:t>
            </a:r>
            <a:r>
              <a:rPr lang="en-US" altLang="zh-TW" sz="2800" dirty="0">
                <a:latin typeface="+mj-ea"/>
              </a:rPr>
              <a:t>, SARS-</a:t>
            </a:r>
            <a:r>
              <a:rPr lang="en-US" altLang="zh-TW" sz="2800" dirty="0" err="1">
                <a:latin typeface="+mj-ea"/>
              </a:rPr>
              <a:t>CoV</a:t>
            </a:r>
            <a:r>
              <a:rPr lang="en-US" altLang="zh-TW" sz="2800" dirty="0">
                <a:latin typeface="+mj-ea"/>
              </a:rPr>
              <a:t>, </a:t>
            </a:r>
            <a:r>
              <a:rPr lang="zh-TW" altLang="en-US" sz="2800" dirty="0">
                <a:latin typeface="+mj-ea"/>
              </a:rPr>
              <a:t>和最新發現的</a:t>
            </a:r>
            <a:r>
              <a:rPr lang="en-US" altLang="zh-TW" sz="2800" dirty="0">
                <a:latin typeface="+mj-ea"/>
              </a:rPr>
              <a:t>2019-nCoV</a:t>
            </a:r>
            <a:r>
              <a:rPr lang="zh-TW" altLang="en-US" sz="2800" dirty="0">
                <a:latin typeface="+mj-ea"/>
              </a:rPr>
              <a:t>。冠狀病毒是造成人類與動物疾病的重要病原體。</a:t>
            </a:r>
            <a:br>
              <a:rPr lang="zh-TW" altLang="en-US" sz="2800" dirty="0">
                <a:latin typeface="+mj-ea"/>
              </a:rPr>
            </a:b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0313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26372" y="1333948"/>
            <a:ext cx="791762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i="0" dirty="0" smtClean="0">
                <a:solidFill>
                  <a:srgbClr val="333333"/>
                </a:solidFill>
                <a:effectLst/>
                <a:latin typeface="Noto Sans TC"/>
              </a:rPr>
              <a:t>已知宿主</a:t>
            </a:r>
            <a:endParaRPr lang="en-US" altLang="zh-TW" sz="2800" b="1" i="0" dirty="0" smtClean="0">
              <a:solidFill>
                <a:srgbClr val="333333"/>
              </a:solidFill>
              <a:effectLst/>
              <a:latin typeface="Noto Sans TC"/>
            </a:endParaRPr>
          </a:p>
          <a:p>
            <a:r>
              <a:rPr lang="zh-TW" altLang="en-US" sz="2800" dirty="0" smtClean="0"/>
              <a:t/>
            </a:r>
            <a:br>
              <a:rPr lang="zh-TW" altLang="en-US" sz="2800" dirty="0" smtClean="0"/>
            </a:br>
            <a:r>
              <a:rPr lang="zh-TW" altLang="en-US" sz="3600" b="0" i="0" dirty="0" smtClean="0">
                <a:solidFill>
                  <a:srgbClr val="333333"/>
                </a:solidFill>
                <a:effectLst/>
                <a:latin typeface="Noto Sans TC"/>
              </a:rPr>
              <a:t>除已知會感染人類的七種冠狀病毒以外，其他的動物宿主包括蝙蝠</a:t>
            </a:r>
            <a:r>
              <a:rPr lang="en-US" altLang="zh-TW" sz="3600" b="0" i="0" dirty="0" smtClean="0">
                <a:solidFill>
                  <a:srgbClr val="333333"/>
                </a:solidFill>
                <a:effectLst/>
                <a:latin typeface="Noto Sans TC"/>
              </a:rPr>
              <a:t>(</a:t>
            </a:r>
            <a:r>
              <a:rPr lang="zh-TW" altLang="en-US" sz="3600" b="0" i="0" dirty="0" smtClean="0">
                <a:solidFill>
                  <a:srgbClr val="333333"/>
                </a:solidFill>
                <a:effectLst/>
                <a:latin typeface="Noto Sans TC"/>
              </a:rPr>
              <a:t>最大宗</a:t>
            </a:r>
            <a:r>
              <a:rPr lang="en-US" altLang="zh-TW" sz="3600" b="0" i="0" dirty="0" smtClean="0">
                <a:solidFill>
                  <a:srgbClr val="333333"/>
                </a:solidFill>
                <a:effectLst/>
                <a:latin typeface="Noto Sans TC"/>
              </a:rPr>
              <a:t>)</a:t>
            </a:r>
            <a:r>
              <a:rPr lang="zh-TW" altLang="en-US" sz="3600" b="0" i="0" dirty="0" smtClean="0">
                <a:solidFill>
                  <a:srgbClr val="333333"/>
                </a:solidFill>
                <a:effectLst/>
                <a:latin typeface="Noto Sans TC"/>
              </a:rPr>
              <a:t>、豬、牛、火雞、貓、狗、雪貂等。並有零星的跨物種傳播報告。</a:t>
            </a:r>
            <a:r>
              <a:rPr lang="zh-TW" altLang="en-US" sz="3600" dirty="0" smtClean="0"/>
              <a:t/>
            </a:r>
            <a:br>
              <a:rPr lang="zh-TW" altLang="en-US" sz="3600" dirty="0" smtClean="0"/>
            </a:b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226923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82127" y="2130014"/>
            <a:ext cx="905793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i="0" dirty="0" smtClean="0">
                <a:solidFill>
                  <a:srgbClr val="FF0000"/>
                </a:solidFill>
                <a:effectLst/>
                <a:latin typeface="Noto Sans TC"/>
              </a:rPr>
              <a:t>傳播途徑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sz="2400" b="0" i="0" dirty="0" smtClean="0">
                <a:solidFill>
                  <a:srgbClr val="333333"/>
                </a:solidFill>
                <a:effectLst/>
                <a:latin typeface="Noto Sans TC"/>
              </a:rPr>
              <a:t>大部分的人類冠狀病毒以</a:t>
            </a:r>
            <a:r>
              <a:rPr lang="zh-TW" altLang="en-US" sz="4800" b="0" i="0" dirty="0" smtClean="0">
                <a:solidFill>
                  <a:srgbClr val="FF0000"/>
                </a:solidFill>
                <a:effectLst/>
                <a:latin typeface="Noto Sans TC"/>
              </a:rPr>
              <a:t>直接接觸帶有病毒的分泌物或飛沫傳染</a:t>
            </a:r>
            <a:r>
              <a:rPr lang="zh-TW" altLang="en-US" sz="2000" b="0" i="0" dirty="0" smtClean="0">
                <a:solidFill>
                  <a:srgbClr val="333333"/>
                </a:solidFill>
                <a:effectLst/>
                <a:latin typeface="Noto Sans TC"/>
              </a:rPr>
              <a:t>為主。有部分動物的冠狀病毒會讓動物出現腹瀉症狀，可以在糞便當中找到病毒，可能藉此造成病毒傳播。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3673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34814" y="335762"/>
            <a:ext cx="6096000" cy="59400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4800" b="1" i="0" dirty="0" smtClean="0">
                <a:solidFill>
                  <a:srgbClr val="FF0000"/>
                </a:solidFill>
                <a:effectLst/>
                <a:latin typeface="Noto Sans TC"/>
              </a:rPr>
              <a:t>臨床表現與嚴重程度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b="0" i="0" dirty="0" smtClean="0">
                <a:solidFill>
                  <a:srgbClr val="333333"/>
                </a:solidFill>
                <a:effectLst/>
                <a:latin typeface="Noto Sans TC"/>
              </a:rPr>
              <a:t>人類感染冠狀病毒</a:t>
            </a:r>
            <a:r>
              <a:rPr lang="zh-TW" altLang="en-US" sz="4000" b="0" i="0" dirty="0" smtClean="0">
                <a:solidFill>
                  <a:srgbClr val="FF0000"/>
                </a:solidFill>
                <a:effectLst/>
                <a:latin typeface="Noto Sans TC"/>
              </a:rPr>
              <a:t>以呼吸道症狀</a:t>
            </a:r>
            <a:r>
              <a:rPr lang="zh-TW" altLang="en-US" b="0" i="0" dirty="0" smtClean="0">
                <a:solidFill>
                  <a:srgbClr val="333333"/>
                </a:solidFill>
                <a:effectLst/>
                <a:latin typeface="Noto Sans TC"/>
              </a:rPr>
              <a:t>為主，包括</a:t>
            </a:r>
            <a:r>
              <a:rPr lang="zh-TW" altLang="en-US" sz="4000" b="0" i="0" dirty="0" smtClean="0">
                <a:solidFill>
                  <a:srgbClr val="FF0000"/>
                </a:solidFill>
                <a:effectLst/>
                <a:latin typeface="Noto Sans TC"/>
              </a:rPr>
              <a:t>鼻塞、流鼻水、咳嗽、發燒</a:t>
            </a:r>
            <a:r>
              <a:rPr lang="zh-TW" altLang="en-US" b="0" i="0" dirty="0" smtClean="0">
                <a:solidFill>
                  <a:srgbClr val="333333"/>
                </a:solidFill>
                <a:effectLst/>
                <a:latin typeface="Noto Sans TC"/>
              </a:rPr>
              <a:t>等一般上呼吸道感染</a:t>
            </a:r>
            <a:r>
              <a:rPr lang="zh-TW" altLang="en-US" sz="2000" i="0" dirty="0" smtClean="0">
                <a:effectLst/>
                <a:latin typeface="Noto Sans TC"/>
              </a:rPr>
              <a:t>症狀</a:t>
            </a:r>
            <a:endParaRPr lang="en-US" altLang="zh-TW" sz="4000" b="0" i="0" dirty="0" smtClean="0">
              <a:solidFill>
                <a:srgbClr val="FF0000"/>
              </a:solidFill>
              <a:effectLst/>
              <a:latin typeface="Noto Sans TC"/>
            </a:endParaRPr>
          </a:p>
          <a:p>
            <a:endParaRPr lang="en-US" altLang="zh-TW" sz="4000" dirty="0">
              <a:solidFill>
                <a:srgbClr val="FF0000"/>
              </a:solidFill>
              <a:latin typeface="Noto Sans TC"/>
            </a:endParaRPr>
          </a:p>
          <a:p>
            <a:r>
              <a:rPr lang="zh-TW" altLang="en-US" sz="4000" b="0" i="0" dirty="0" smtClean="0">
                <a:solidFill>
                  <a:srgbClr val="FF0000"/>
                </a:solidFill>
                <a:effectLst/>
                <a:latin typeface="Noto Sans TC"/>
              </a:rPr>
              <a:t>另外也有少部分會出現較嚴重的呼吸道疾病，</a:t>
            </a:r>
            <a:r>
              <a:rPr lang="zh-TW" altLang="en-US" sz="4800" b="0" i="0" dirty="0" smtClean="0">
                <a:solidFill>
                  <a:srgbClr val="FF0000"/>
                </a:solidFill>
                <a:effectLst/>
                <a:latin typeface="Noto Sans TC"/>
              </a:rPr>
              <a:t>如肺炎</a:t>
            </a:r>
            <a:r>
              <a:rPr lang="zh-TW" altLang="en-US" b="0" i="0" dirty="0" smtClean="0">
                <a:solidFill>
                  <a:srgbClr val="333333"/>
                </a:solidFill>
                <a:effectLst/>
                <a:latin typeface="Noto Sans TC"/>
              </a:rPr>
              <a:t>等。一般人類感染冠狀病毒以五歲以下兒童為主，但也有成年人與老年人罹患肺炎的報告，或使得原先的慢性阻塞性肺病之病情加重。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380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97786" y="1301624"/>
            <a:ext cx="426270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600" b="1" i="0" dirty="0" smtClean="0">
                <a:solidFill>
                  <a:srgbClr val="FF0000"/>
                </a:solidFill>
                <a:effectLst/>
                <a:latin typeface="Noto Sans TC"/>
              </a:rPr>
              <a:t>診斷與</a:t>
            </a:r>
            <a:r>
              <a:rPr lang="zh-TW" altLang="en-US" sz="6000" b="1" i="0" dirty="0" smtClean="0">
                <a:solidFill>
                  <a:srgbClr val="FF0000"/>
                </a:solidFill>
                <a:effectLst/>
                <a:latin typeface="Noto Sans TC"/>
              </a:rPr>
              <a:t>治療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269865" y="2366683"/>
            <a:ext cx="68741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0" i="0" dirty="0" smtClean="0">
                <a:solidFill>
                  <a:srgbClr val="333333"/>
                </a:solidFill>
                <a:effectLst/>
                <a:latin typeface="Noto Sans TC"/>
              </a:rPr>
              <a:t>目前所有的冠狀病毒並無特定推薦的治療方式，多為</a:t>
            </a:r>
            <a:r>
              <a:rPr lang="zh-TW" altLang="en-US" sz="4800" b="0" i="0" dirty="0" smtClean="0">
                <a:solidFill>
                  <a:srgbClr val="FF0000"/>
                </a:solidFill>
                <a:effectLst/>
                <a:latin typeface="Noto Sans TC"/>
              </a:rPr>
              <a:t>採用支持性療法。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13299" y="4078073"/>
            <a:ext cx="6096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4000" b="1" i="0" dirty="0" smtClean="0">
                <a:solidFill>
                  <a:srgbClr val="FF0000"/>
                </a:solidFill>
                <a:effectLst/>
                <a:latin typeface="Noto Sans TC"/>
              </a:rPr>
              <a:t>預防方式</a:t>
            </a:r>
            <a:r>
              <a:rPr lang="zh-TW" altLang="en-US" sz="4000" dirty="0" smtClean="0">
                <a:solidFill>
                  <a:srgbClr val="FF0000"/>
                </a:solidFill>
              </a:rPr>
              <a:t/>
            </a:r>
            <a:br>
              <a:rPr lang="zh-TW" altLang="en-US" sz="4000" dirty="0" smtClean="0">
                <a:solidFill>
                  <a:srgbClr val="FF0000"/>
                </a:solidFill>
              </a:rPr>
            </a:br>
            <a:r>
              <a:rPr lang="zh-TW" altLang="en-US" b="0" i="0" dirty="0" smtClean="0">
                <a:solidFill>
                  <a:srgbClr val="333333"/>
                </a:solidFill>
                <a:effectLst/>
                <a:latin typeface="Noto Sans TC"/>
              </a:rPr>
              <a:t>目前未有疫苗可用來預防冠狀病毒感染。建議的預防措施與其他呼吸道感染相同，</a:t>
            </a:r>
            <a:r>
              <a:rPr lang="zh-TW" altLang="en-US" sz="4400" b="0" i="0" dirty="0" smtClean="0">
                <a:solidFill>
                  <a:srgbClr val="FF0000"/>
                </a:solidFill>
                <a:effectLst/>
                <a:latin typeface="Noto Sans TC"/>
              </a:rPr>
              <a:t>包括勤洗手、妥善處理口鼻分泌物等等。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b="0" i="0" dirty="0" smtClean="0">
                <a:solidFill>
                  <a:srgbClr val="333333"/>
                </a:solidFill>
                <a:effectLst/>
                <a:latin typeface="Noto Sans TC"/>
              </a:rPr>
              <a:t>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0237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64715" y="989705"/>
            <a:ext cx="6135445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zh-TW" altLang="zh-TW" sz="3200" b="1" kern="0" spc="5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校園防疫配合</a:t>
            </a:r>
            <a:r>
              <a:rPr lang="zh-TW" altLang="zh-TW" sz="3200" b="1" kern="0" spc="5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事項</a:t>
            </a:r>
            <a:endParaRPr lang="en-US" altLang="zh-TW" sz="3200" b="1" kern="0" spc="50" dirty="0" smtClean="0">
              <a:solidFill>
                <a:srgbClr val="FF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endParaRPr lang="en-US" altLang="zh-TW" sz="3200" b="1" kern="0" spc="50" dirty="0" smtClean="0">
              <a:solidFill>
                <a:srgbClr val="FF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endParaRPr lang="en-US" altLang="zh-TW" sz="3200" b="1" kern="0" spc="50" dirty="0" smtClean="0">
              <a:solidFill>
                <a:srgbClr val="FF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endParaRPr lang="en-US" altLang="zh-TW" sz="3200" b="1" kern="0" spc="50" dirty="0" smtClean="0">
              <a:solidFill>
                <a:srgbClr val="FF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04825" indent="-228600">
              <a:lnSpc>
                <a:spcPts val="1000"/>
              </a:lnSpc>
              <a:spcAft>
                <a:spcPts val="0"/>
              </a:spcAft>
            </a:pPr>
            <a:endParaRPr lang="en-US" altLang="zh-TW" sz="2000" b="1" kern="0" spc="50" dirty="0" smtClean="0">
              <a:solidFill>
                <a:srgbClr val="FF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04825" indent="-228600">
              <a:lnSpc>
                <a:spcPts val="1000"/>
              </a:lnSpc>
              <a:spcAft>
                <a:spcPts val="0"/>
              </a:spcAft>
            </a:pPr>
            <a:r>
              <a:rPr lang="zh-TW" altLang="zh-TW" sz="2000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學生</a:t>
            </a:r>
            <a:r>
              <a:rPr lang="zh-TW" altLang="zh-TW" sz="2000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每日晨起</a:t>
            </a:r>
            <a:r>
              <a:rPr lang="zh-TW" altLang="zh-TW" sz="2000" u="sng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在家量好體溫</a:t>
            </a:r>
            <a:r>
              <a:rPr lang="zh-TW" altLang="zh-TW" sz="2000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，並</a:t>
            </a:r>
            <a:r>
              <a:rPr lang="zh-TW" altLang="zh-TW" sz="2000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登錄</a:t>
            </a:r>
            <a:endParaRPr lang="en-US" altLang="zh-TW" sz="2000" kern="0" spc="50" dirty="0" smtClean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04825" indent="-228600">
              <a:lnSpc>
                <a:spcPts val="1000"/>
              </a:lnSpc>
              <a:spcAft>
                <a:spcPts val="0"/>
              </a:spcAft>
            </a:pPr>
            <a:endParaRPr lang="en-US" altLang="zh-TW" sz="2000" kern="0" spc="5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04825" indent="-228600">
              <a:lnSpc>
                <a:spcPts val="1000"/>
              </a:lnSpc>
              <a:spcAft>
                <a:spcPts val="0"/>
              </a:spcAft>
            </a:pPr>
            <a:endParaRPr lang="en-US" altLang="zh-TW" sz="2000" kern="0" spc="50" dirty="0" smtClean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04825" indent="-228600">
              <a:lnSpc>
                <a:spcPts val="1000"/>
              </a:lnSpc>
              <a:spcAft>
                <a:spcPts val="0"/>
              </a:spcAft>
            </a:pPr>
            <a:r>
              <a:rPr lang="zh-TW" altLang="zh-TW" sz="2000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於</a:t>
            </a:r>
            <a:r>
              <a:rPr lang="zh-TW" altLang="zh-TW" sz="2000" u="sng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聯絡簿內體溫</a:t>
            </a:r>
            <a:r>
              <a:rPr lang="zh-TW" altLang="zh-TW" sz="2000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登記單</a:t>
            </a:r>
            <a:r>
              <a:rPr lang="zh-TW" altLang="en-US" sz="2000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上</a:t>
            </a:r>
            <a:endParaRPr lang="en-US" altLang="zh-TW" sz="2000" kern="0" spc="50" dirty="0" smtClean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04825" indent="-228600">
              <a:lnSpc>
                <a:spcPts val="1000"/>
              </a:lnSpc>
              <a:spcAft>
                <a:spcPts val="0"/>
              </a:spcAft>
            </a:pPr>
            <a:endParaRPr lang="en-US" altLang="zh-TW" sz="2000" kern="0" spc="50" dirty="0" smtClean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52742" y="3003497"/>
            <a:ext cx="745684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6225">
              <a:lnSpc>
                <a:spcPts val="1000"/>
              </a:lnSpc>
              <a:spcAft>
                <a:spcPts val="0"/>
              </a:spcAft>
            </a:pPr>
            <a:r>
              <a:rPr lang="zh-TW" altLang="en-US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r>
              <a:rPr lang="zh-TW" altLang="zh-TW" sz="2000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如</a:t>
            </a:r>
            <a:r>
              <a:rPr lang="zh-TW" altLang="zh-TW" sz="2000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有上呼吸道不適症狀</a:t>
            </a:r>
            <a:r>
              <a:rPr lang="en-US" altLang="zh-TW" sz="2000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流鼻涕、打噴嚏、鼻塞、 </a:t>
            </a:r>
            <a:r>
              <a:rPr lang="zh-TW" altLang="zh-TW" sz="2000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咳嗽</a:t>
            </a:r>
            <a:endParaRPr lang="en-US" altLang="zh-TW" sz="2000" kern="0" spc="50" dirty="0" smtClean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6225">
              <a:lnSpc>
                <a:spcPts val="1000"/>
              </a:lnSpc>
              <a:spcAft>
                <a:spcPts val="0"/>
              </a:spcAft>
            </a:pPr>
            <a:endParaRPr lang="en-US" altLang="zh-TW" sz="2000" kern="0" spc="5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6225">
              <a:lnSpc>
                <a:spcPts val="1000"/>
              </a:lnSpc>
              <a:spcAft>
                <a:spcPts val="0"/>
              </a:spcAft>
            </a:pPr>
            <a:r>
              <a:rPr lang="zh-TW" altLang="zh-TW" sz="2000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等</a:t>
            </a:r>
            <a:r>
              <a:rPr lang="zh-TW" altLang="zh-TW" sz="2000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en-US" altLang="zh-TW" sz="2000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2000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   </a:t>
            </a:r>
            <a:r>
              <a:rPr lang="zh-TW" altLang="zh-TW" sz="2000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請準備</a:t>
            </a:r>
            <a:r>
              <a:rPr lang="zh-TW" altLang="zh-TW" sz="2000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口罩使用，及衛生紙擦拭口鼻分泌物，並</a:t>
            </a:r>
            <a:r>
              <a:rPr lang="zh-TW" altLang="zh-TW" sz="2000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減少</a:t>
            </a:r>
            <a:endParaRPr lang="en-US" altLang="zh-TW" sz="2000" kern="0" spc="50" dirty="0" smtClean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6225">
              <a:lnSpc>
                <a:spcPts val="1000"/>
              </a:lnSpc>
              <a:spcAft>
                <a:spcPts val="0"/>
              </a:spcAft>
            </a:pPr>
            <a:endParaRPr lang="en-US" altLang="zh-TW" sz="2000" kern="0" spc="5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6225">
              <a:lnSpc>
                <a:spcPts val="1000"/>
              </a:lnSpc>
              <a:spcAft>
                <a:spcPts val="0"/>
              </a:spcAft>
            </a:pPr>
            <a:endParaRPr lang="en-US" altLang="zh-TW" sz="2000" kern="0" spc="50" dirty="0" smtClean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6225">
              <a:lnSpc>
                <a:spcPts val="1000"/>
              </a:lnSpc>
              <a:spcAft>
                <a:spcPts val="0"/>
              </a:spcAft>
            </a:pPr>
            <a:r>
              <a:rPr lang="zh-TW" altLang="zh-TW" sz="2000" kern="0" spc="5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出入</a:t>
            </a:r>
            <a:r>
              <a:rPr lang="zh-TW" altLang="zh-TW" sz="2000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公共場合</a:t>
            </a:r>
            <a:r>
              <a:rPr lang="zh-TW" altLang="zh-TW" kern="0" spc="5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04160" y="450432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zh-TW" sz="2400" kern="0" spc="5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勤</a:t>
            </a:r>
            <a:r>
              <a:rPr lang="zh-TW" altLang="zh-TW" sz="2400" kern="0" spc="5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洗手並減少用手四處觸摸是防範接觸傳染最佳方法，請鼓勵多洗手及自備手帕擦乾雙手。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86043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00921" y="322729"/>
            <a:ext cx="886430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zh-TW" altLang="zh-TW" sz="1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66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勤洗手</a:t>
            </a:r>
            <a:r>
              <a:rPr lang="en-US" altLang="zh-TW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zh-TW" sz="28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保持手部衛生</a:t>
            </a:r>
            <a:r>
              <a:rPr lang="en-US" altLang="zh-TW" sz="28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8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避免觸摸眼</a:t>
            </a:r>
            <a:r>
              <a:rPr lang="en-US" altLang="zh-TW" sz="28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r>
              <a:rPr lang="zh-TW" altLang="zh-TW" sz="28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口</a:t>
            </a:r>
            <a:r>
              <a:rPr lang="en-US" altLang="zh-TW" sz="28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endParaRPr lang="zh-TW" altLang="zh-TW" sz="2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2800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                 </a:t>
            </a:r>
            <a:r>
              <a:rPr lang="zh-TW" altLang="zh-TW" sz="28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鼻。</a:t>
            </a:r>
            <a:endParaRPr lang="zh-TW" altLang="zh-TW" sz="2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72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戴口罩</a:t>
            </a:r>
            <a:r>
              <a:rPr lang="en-US" altLang="zh-TW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進出醫院場所及密閉空間；身體 </a:t>
            </a:r>
            <a:endParaRPr lang="zh-TW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2000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                 </a:t>
            </a:r>
            <a:r>
              <a:rPr lang="zh-TW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不適</a:t>
            </a:r>
            <a:r>
              <a:rPr lang="en-US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發燒請使用口罩。</a:t>
            </a:r>
            <a:endParaRPr lang="zh-TW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72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健康管理</a:t>
            </a:r>
            <a:r>
              <a:rPr lang="en-US" altLang="zh-TW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zh-TW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注意本身衛生習慣</a:t>
            </a:r>
            <a:r>
              <a:rPr lang="en-US" altLang="zh-TW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若有出</a:t>
            </a:r>
            <a:endParaRPr lang="zh-TW" altLang="zh-TW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                  </a:t>
            </a:r>
            <a:r>
              <a:rPr lang="zh-TW" altLang="zh-TW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國旅遊請多注意身體狀況。</a:t>
            </a:r>
            <a:endParaRPr lang="zh-TW" altLang="zh-TW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72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防疫資訊</a:t>
            </a:r>
            <a:r>
              <a:rPr lang="en-US" altLang="zh-TW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zh-TW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衛生福利部疾病管制署網</a:t>
            </a:r>
            <a:endParaRPr lang="zh-TW" altLang="zh-TW" sz="1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                  </a:t>
            </a:r>
            <a:r>
              <a:rPr lang="zh-TW" altLang="zh-TW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站</a:t>
            </a:r>
            <a:endParaRPr lang="zh-TW" altLang="zh-TW" sz="1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825861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108</Words>
  <Application>Microsoft Office PowerPoint</Application>
  <PresentationFormat>寬螢幕</PresentationFormat>
  <Paragraphs>36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Noto Sans TC</vt:lpstr>
      <vt:lpstr>微軟正黑體</vt:lpstr>
      <vt:lpstr>標楷體</vt:lpstr>
      <vt:lpstr>Arial</vt:lpstr>
      <vt:lpstr>Calibri</vt:lpstr>
      <vt:lpstr>Century Gothic</vt:lpstr>
      <vt:lpstr>Times New Roman</vt:lpstr>
      <vt:lpstr>Wingdings 3</vt:lpstr>
      <vt:lpstr>絲縷</vt:lpstr>
      <vt:lpstr>基隆市信義國中武漢肺炎宣導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基隆市信義國中武漢肺炎宣導</dc:title>
  <dc:creator>syjhPc</dc:creator>
  <cp:lastModifiedBy>syjhPc</cp:lastModifiedBy>
  <cp:revision>15</cp:revision>
  <dcterms:created xsi:type="dcterms:W3CDTF">2020-02-10T04:08:06Z</dcterms:created>
  <dcterms:modified xsi:type="dcterms:W3CDTF">2020-02-14T01:11:17Z</dcterms:modified>
</cp:coreProperties>
</file>